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0" r:id="rId1"/>
  </p:sldMasterIdLst>
  <p:notesMasterIdLst>
    <p:notesMasterId r:id="rId11"/>
  </p:notesMasterIdLst>
  <p:sldIdLst>
    <p:sldId id="256" r:id="rId2"/>
    <p:sldId id="257" r:id="rId3"/>
    <p:sldId id="259" r:id="rId4"/>
    <p:sldId id="258" r:id="rId5"/>
    <p:sldId id="261" r:id="rId6"/>
    <p:sldId id="325" r:id="rId7"/>
    <p:sldId id="326" r:id="rId8"/>
    <p:sldId id="327" r:id="rId9"/>
    <p:sldId id="324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204" autoAdjust="0"/>
    <p:restoredTop sz="94660"/>
  </p:normalViewPr>
  <p:slideViewPr>
    <p:cSldViewPr snapToGrid="0">
      <p:cViewPr varScale="1">
        <p:scale>
          <a:sx n="86" d="100"/>
          <a:sy n="86" d="100"/>
        </p:scale>
        <p:origin x="55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93445F-A8C0-4158-9E85-CBE4B80C8B6A}" type="datetimeFigureOut">
              <a:rPr lang="en-IN" smtClean="0"/>
              <a:t>18-06-2021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F8DA19-4295-45D4-B27D-5E35ED88E15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912228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>
            <a:extLst>
              <a:ext uri="{FF2B5EF4-FFF2-40B4-BE49-F238E27FC236}">
                <a16:creationId xmlns:a16="http://schemas.microsoft.com/office/drawing/2014/main" id="{DCF663FD-0C78-4CC1-98BC-F1E4AE03666E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7107" name="Notes Placeholder 2">
            <a:extLst>
              <a:ext uri="{FF2B5EF4-FFF2-40B4-BE49-F238E27FC236}">
                <a16:creationId xmlns:a16="http://schemas.microsoft.com/office/drawing/2014/main" id="{70A99564-C5B0-4BFA-9E0C-946440419433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TW" altLang="en-US"/>
          </a:p>
        </p:txBody>
      </p:sp>
      <p:sp>
        <p:nvSpPr>
          <p:cNvPr id="47108" name="Slide Number Placeholder 3">
            <a:extLst>
              <a:ext uri="{FF2B5EF4-FFF2-40B4-BE49-F238E27FC236}">
                <a16:creationId xmlns:a16="http://schemas.microsoft.com/office/drawing/2014/main" id="{B1B1B195-C7B9-47FB-9724-347681FC59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0"/>
                <a:ea typeface="新細明體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0"/>
                <a:ea typeface="新細明體" panose="02020500000000000000" pitchFamily="18" charset="-120"/>
              </a:defRPr>
            </a:lvl9pPr>
          </a:lstStyle>
          <a:p>
            <a:fld id="{A6508B4C-71DF-48EC-A28E-A0139BBB37C9}" type="slidenum">
              <a:rPr lang="en-US" altLang="zh-TW">
                <a:latin typeface="Calibri" panose="020F0502020204030204" pitchFamily="34" charset="0"/>
              </a:rPr>
              <a:pPr/>
              <a:t>9</a:t>
            </a:fld>
            <a:endParaRPr lang="en-US" altLang="zh-TW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4F131-93D2-4F6D-AECE-01E2370BF8F3}" type="datetimeFigureOut">
              <a:rPr lang="en-IN" smtClean="0"/>
              <a:t>18-06-2021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E86D6-D73D-4548-B7D3-693D641B28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97971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4F131-93D2-4F6D-AECE-01E2370BF8F3}" type="datetimeFigureOut">
              <a:rPr lang="en-IN" smtClean="0"/>
              <a:t>18-06-2021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E86D6-D73D-4548-B7D3-693D641B28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171911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4F131-93D2-4F6D-AECE-01E2370BF8F3}" type="datetimeFigureOut">
              <a:rPr lang="en-IN" smtClean="0"/>
              <a:t>18-06-2021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E86D6-D73D-4548-B7D3-693D641B28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720807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4F131-93D2-4F6D-AECE-01E2370BF8F3}" type="datetimeFigureOut">
              <a:rPr lang="en-IN" smtClean="0"/>
              <a:t>18-06-2021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E86D6-D73D-4548-B7D3-693D641B28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813855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4F131-93D2-4F6D-AECE-01E2370BF8F3}" type="datetimeFigureOut">
              <a:rPr lang="en-IN" smtClean="0"/>
              <a:t>18-06-2021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E86D6-D73D-4548-B7D3-693D641B28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0786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4F131-93D2-4F6D-AECE-01E2370BF8F3}" type="datetimeFigureOut">
              <a:rPr lang="en-IN" smtClean="0"/>
              <a:t>18-06-2021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E86D6-D73D-4548-B7D3-693D641B28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2583726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4F131-93D2-4F6D-AECE-01E2370BF8F3}" type="datetimeFigureOut">
              <a:rPr lang="en-IN" smtClean="0"/>
              <a:t>18-06-2021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E86D6-D73D-4548-B7D3-693D641B28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2295725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4F131-93D2-4F6D-AECE-01E2370BF8F3}" type="datetimeFigureOut">
              <a:rPr lang="en-IN" smtClean="0"/>
              <a:t>18-06-2021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E86D6-D73D-4548-B7D3-693D641B28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9290302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4F131-93D2-4F6D-AECE-01E2370BF8F3}" type="datetimeFigureOut">
              <a:rPr lang="en-IN" smtClean="0"/>
              <a:t>18-06-2021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E86D6-D73D-4548-B7D3-693D641B28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746707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4F131-93D2-4F6D-AECE-01E2370BF8F3}" type="datetimeFigureOut">
              <a:rPr lang="en-IN" smtClean="0"/>
              <a:t>18-06-2021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E86D6-D73D-4548-B7D3-693D641B28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755373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4F131-93D2-4F6D-AECE-01E2370BF8F3}" type="datetimeFigureOut">
              <a:rPr lang="en-IN" smtClean="0"/>
              <a:t>18-06-2021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E86D6-D73D-4548-B7D3-693D641B28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772573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4F131-93D2-4F6D-AECE-01E2370BF8F3}" type="datetimeFigureOut">
              <a:rPr lang="en-IN" smtClean="0"/>
              <a:t>18-06-2021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E86D6-D73D-4548-B7D3-693D641B28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837011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4F131-93D2-4F6D-AECE-01E2370BF8F3}" type="datetimeFigureOut">
              <a:rPr lang="en-IN" smtClean="0"/>
              <a:t>18-06-2021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E86D6-D73D-4548-B7D3-693D641B28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211679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4F131-93D2-4F6D-AECE-01E2370BF8F3}" type="datetimeFigureOut">
              <a:rPr lang="en-IN" smtClean="0"/>
              <a:t>18-06-2021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E86D6-D73D-4548-B7D3-693D641B28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668175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4F131-93D2-4F6D-AECE-01E2370BF8F3}" type="datetimeFigureOut">
              <a:rPr lang="en-IN" smtClean="0"/>
              <a:t>18-06-2021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E86D6-D73D-4548-B7D3-693D641B28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500163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4F131-93D2-4F6D-AECE-01E2370BF8F3}" type="datetimeFigureOut">
              <a:rPr lang="en-IN" smtClean="0"/>
              <a:t>18-06-2021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E86D6-D73D-4548-B7D3-693D641B28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68752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DB4F131-93D2-4F6D-AECE-01E2370BF8F3}" type="datetimeFigureOut">
              <a:rPr lang="en-IN" smtClean="0"/>
              <a:t>18-06-2021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59FE86D6-D73D-4548-B7D3-693D641B28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539719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DB4F131-93D2-4F6D-AECE-01E2370BF8F3}" type="datetimeFigureOut">
              <a:rPr lang="en-IN" smtClean="0"/>
              <a:t>18-06-2021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59FE86D6-D73D-4548-B7D3-693D641B28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5433215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1" r:id="rId1"/>
    <p:sldLayoutId id="2147483732" r:id="rId2"/>
    <p:sldLayoutId id="2147483733" r:id="rId3"/>
    <p:sldLayoutId id="2147483734" r:id="rId4"/>
    <p:sldLayoutId id="2147483735" r:id="rId5"/>
    <p:sldLayoutId id="2147483736" r:id="rId6"/>
    <p:sldLayoutId id="2147483737" r:id="rId7"/>
    <p:sldLayoutId id="2147483738" r:id="rId8"/>
    <p:sldLayoutId id="2147483739" r:id="rId9"/>
    <p:sldLayoutId id="2147483740" r:id="rId10"/>
    <p:sldLayoutId id="2147483741" r:id="rId11"/>
    <p:sldLayoutId id="2147483742" r:id="rId12"/>
    <p:sldLayoutId id="2147483743" r:id="rId13"/>
    <p:sldLayoutId id="2147483744" r:id="rId14"/>
    <p:sldLayoutId id="2147483745" r:id="rId15"/>
    <p:sldLayoutId id="2147483746" r:id="rId16"/>
    <p:sldLayoutId id="214748374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www.kaggle.com/kaushil268/disease-prediction-using-machine-learning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2.PNG"/><Relationship Id="rId7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0.svg"/><Relationship Id="rId10" Type="http://schemas.openxmlformats.org/officeDocument/2006/relationships/image" Target="../media/image17.PNG"/><Relationship Id="rId4" Type="http://schemas.openxmlformats.org/officeDocument/2006/relationships/image" Target="../media/image9.png"/><Relationship Id="rId9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D61C11E-CA4B-463A-A100-61B21C158EA5}"/>
              </a:ext>
            </a:extLst>
          </p:cNvPr>
          <p:cNvSpPr/>
          <p:nvPr/>
        </p:nvSpPr>
        <p:spPr>
          <a:xfrm>
            <a:off x="2023383" y="99846"/>
            <a:ext cx="7795320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i="1" cap="none" spc="50" dirty="0">
                <a:ln w="0"/>
                <a:solidFill>
                  <a:srgbClr val="FF00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DISEASE PREDICTION </a:t>
            </a:r>
          </a:p>
          <a:p>
            <a:pPr algn="ctr"/>
            <a:r>
              <a:rPr lang="en-US" sz="5400" b="1" i="1" cap="none" spc="50" dirty="0">
                <a:ln w="0"/>
                <a:solidFill>
                  <a:srgbClr val="FF00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SYSTEM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2D144E-CFBC-4D78-95C8-52ED12BBC2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6214" y="4971494"/>
            <a:ext cx="2505785" cy="188650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FB88AF2-C363-41EF-A576-6FF172AA78C1}"/>
              </a:ext>
            </a:extLst>
          </p:cNvPr>
          <p:cNvSpPr txBox="1"/>
          <p:nvPr/>
        </p:nvSpPr>
        <p:spPr>
          <a:xfrm>
            <a:off x="703555" y="2297498"/>
            <a:ext cx="609452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u="sng" dirty="0">
                <a:solidFill>
                  <a:srgbClr val="FFC000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GROUP MEMBERS:-</a:t>
            </a:r>
          </a:p>
          <a:p>
            <a:r>
              <a:rPr lang="en-US" sz="1800" b="1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Aditya Raj      -  180410383 (ECE)</a:t>
            </a:r>
          </a:p>
          <a:p>
            <a:r>
              <a:rPr lang="en-US" sz="1800" b="1" dirty="0" err="1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Ayush</a:t>
            </a:r>
            <a:r>
              <a:rPr lang="en-US" sz="1800" b="1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 Kumar </a:t>
            </a:r>
            <a:r>
              <a:rPr lang="en-US" b="1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- </a:t>
            </a:r>
            <a:r>
              <a:rPr lang="en-US" sz="1800" b="1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180410519 (ECE)</a:t>
            </a:r>
          </a:p>
          <a:p>
            <a:r>
              <a:rPr lang="en-US" sz="1800" b="1" dirty="0" err="1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Biraj</a:t>
            </a:r>
            <a:r>
              <a:rPr lang="en-US" sz="1800" b="1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 Kumar    - 180410522 (ECE)</a:t>
            </a:r>
          </a:p>
          <a:p>
            <a:pPr algn="l"/>
            <a:r>
              <a:rPr lang="en-US" sz="1800" b="1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Newton Raj    -  180410393 (ECE)</a:t>
            </a:r>
            <a:endParaRPr lang="en-US" sz="1800" dirty="0">
              <a:solidFill>
                <a:schemeClr val="tx1"/>
              </a:solidFill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  <a:p>
            <a:pPr algn="l"/>
            <a:r>
              <a:rPr lang="en-US" sz="1800" b="1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Sagar Kumar -  180410527 (ECE)</a:t>
            </a:r>
          </a:p>
          <a:p>
            <a:r>
              <a:rPr lang="en-US" b="1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Devendra Kr   - 180110265 (EIE)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FAD72CA-DB25-4FB2-AB1C-61CFFB875CFC}"/>
              </a:ext>
            </a:extLst>
          </p:cNvPr>
          <p:cNvSpPr txBox="1"/>
          <p:nvPr/>
        </p:nvSpPr>
        <p:spPr>
          <a:xfrm>
            <a:off x="703555" y="5263682"/>
            <a:ext cx="60945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600" b="1" dirty="0">
                <a:solidFill>
                  <a:srgbClr val="FFFF00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UNDER GUIDANCE OF:-</a:t>
            </a:r>
          </a:p>
          <a:p>
            <a:pPr algn="l"/>
            <a:r>
              <a:rPr lang="en-US" sz="200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Algerian" panose="04020705040A02060702" pitchFamily="82" charset="0"/>
                <a:ea typeface="Arial Unicode MS" pitchFamily="34" charset="-128"/>
                <a:cs typeface="Arial Unicode MS" pitchFamily="34" charset="-128"/>
              </a:rPr>
              <a:t>Mr. </a:t>
            </a:r>
            <a:r>
              <a:rPr lang="en-US" sz="2000" dirty="0" err="1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Algerian" panose="04020705040A02060702" pitchFamily="82" charset="0"/>
                <a:ea typeface="Arial Unicode MS" pitchFamily="34" charset="-128"/>
                <a:cs typeface="Arial Unicode MS" pitchFamily="34" charset="-128"/>
              </a:rPr>
              <a:t>Parijat</a:t>
            </a:r>
            <a:r>
              <a:rPr lang="en-US" sz="200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Algerian" panose="04020705040A02060702" pitchFamily="82" charset="0"/>
                <a:ea typeface="Arial Unicode MS" pitchFamily="34" charset="-128"/>
                <a:cs typeface="Arial Unicode MS" pitchFamily="34" charset="-128"/>
              </a:rPr>
              <a:t> Roy</a:t>
            </a:r>
          </a:p>
        </p:txBody>
      </p:sp>
    </p:spTree>
    <p:extLst>
      <p:ext uri="{BB962C8B-B14F-4D97-AF65-F5344CB8AC3E}">
        <p14:creationId xmlns:p14="http://schemas.microsoft.com/office/powerpoint/2010/main" val="7699478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6F6FA-00CC-448F-98C6-AA88FD0810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10" y="511946"/>
            <a:ext cx="5836436" cy="1148179"/>
          </a:xfrm>
        </p:spPr>
        <p:txBody>
          <a:bodyPr/>
          <a:lstStyle/>
          <a:p>
            <a:r>
              <a:rPr lang="en-US" sz="3200" dirty="0">
                <a:latin typeface="Arial Black" panose="020B0A04020102020204" pitchFamily="34" charset="0"/>
              </a:rPr>
              <a:t>Problem Definition :-</a:t>
            </a:r>
            <a:endParaRPr lang="en-IN" sz="3200" dirty="0">
              <a:latin typeface="Arial Black" panose="020B0A040201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F5174E-E22A-4B64-ACDA-25D25470F9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6710" y="1086035"/>
            <a:ext cx="8946541" cy="4195481"/>
          </a:xfrm>
        </p:spPr>
        <p:txBody>
          <a:bodyPr>
            <a:normAutofit/>
          </a:bodyPr>
          <a:lstStyle/>
          <a:p>
            <a:r>
              <a:rPr lang="en-US" dirty="0"/>
              <a:t>Predict disease based on the symptoms in order to improve medical attention given to the patients.</a:t>
            </a:r>
          </a:p>
          <a:p>
            <a:r>
              <a:rPr lang="en-US" dirty="0"/>
              <a:t>Can be used in the absence of doctors.</a:t>
            </a:r>
          </a:p>
          <a:p>
            <a:r>
              <a:rPr lang="en-US" dirty="0"/>
              <a:t>With the development of big data analytics technology, accurate analysis of medical data can give benefit for early disease detection.</a:t>
            </a:r>
          </a:p>
          <a:p>
            <a:r>
              <a:rPr lang="en-US" dirty="0"/>
              <a:t>It is possible to save millions of lives through disease prediction using machine learning algorithms and neural network.</a:t>
            </a: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85617F-F8E1-4349-BB53-A2953AB19F8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04"/>
          <a:stretch/>
        </p:blipFill>
        <p:spPr>
          <a:xfrm>
            <a:off x="9658905" y="4110707"/>
            <a:ext cx="2533095" cy="2747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8974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4D5B8-A1BD-4A60-B484-DD8E80B253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047608"/>
          </a:xfrm>
        </p:spPr>
        <p:txBody>
          <a:bodyPr/>
          <a:lstStyle/>
          <a:p>
            <a:r>
              <a:rPr lang="en-US" sz="3200" dirty="0">
                <a:latin typeface="Arial Black" panose="020B0A04020102020204" pitchFamily="34" charset="0"/>
              </a:rPr>
              <a:t>Resource/dataset :-</a:t>
            </a:r>
            <a:endParaRPr lang="en-IN" sz="3200" dirty="0">
              <a:latin typeface="Arial Black" panose="020B0A040201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622C29-FAB9-4503-8272-1507F03497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1" y="769139"/>
            <a:ext cx="8946541" cy="3484876"/>
          </a:xfrm>
        </p:spPr>
        <p:txBody>
          <a:bodyPr/>
          <a:lstStyle/>
          <a:p>
            <a:r>
              <a:rPr lang="en-US" dirty="0"/>
              <a:t>Kaggle data set for disease prediction from symptoms :-</a:t>
            </a:r>
          </a:p>
          <a:p>
            <a:pPr marL="0" indent="0">
              <a:buNone/>
            </a:pPr>
            <a:r>
              <a:rPr lang="en-IN" sz="1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https://www.kaggle.com/kaushil268/disease-prediction-using-machine-learning</a:t>
            </a:r>
            <a:endParaRPr lang="en-IN" sz="18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sz="1800" dirty="0"/>
              <a:t>Data set contains 132 columns as symptoms and 1 column as prognosis.</a:t>
            </a:r>
          </a:p>
          <a:p>
            <a:r>
              <a:rPr lang="en-US" sz="1800" dirty="0"/>
              <a:t>Data set contains 4962 rows.</a:t>
            </a:r>
          </a:p>
          <a:p>
            <a:r>
              <a:rPr lang="en-US" sz="1800" dirty="0"/>
              <a:t>Present in the form of sparse matrix.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286162-3FEF-4471-9532-FD7994D2F6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6556" y="4971495"/>
            <a:ext cx="2325444" cy="1886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8724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41800-0811-4D3F-9D62-1EFB299B33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854" y="666382"/>
            <a:ext cx="3279667" cy="543383"/>
          </a:xfrm>
        </p:spPr>
        <p:txBody>
          <a:bodyPr>
            <a:normAutofit fontScale="90000"/>
          </a:bodyPr>
          <a:lstStyle/>
          <a:p>
            <a:r>
              <a:rPr lang="en-US" sz="3200" dirty="0">
                <a:latin typeface="Arial Black" panose="020B0A04020102020204" pitchFamily="34" charset="0"/>
              </a:rPr>
              <a:t>Working :-</a:t>
            </a:r>
            <a:endParaRPr lang="en-IN" sz="3200" dirty="0">
              <a:latin typeface="Arial Black" panose="020B0A040201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BB2567-9E53-4B7D-8427-F5DD317BB8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720" b="5611"/>
          <a:stretch/>
        </p:blipFill>
        <p:spPr>
          <a:xfrm>
            <a:off x="582849" y="1755571"/>
            <a:ext cx="6451344" cy="43330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EFE4455-12B8-44B2-9E9E-12DF1BECDA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9184" y="1793301"/>
            <a:ext cx="3995354" cy="4278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3582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38CB4E-729B-4A90-BCD4-1293031778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3967" y="165414"/>
            <a:ext cx="6313982" cy="603725"/>
          </a:xfrm>
        </p:spPr>
        <p:txBody>
          <a:bodyPr/>
          <a:lstStyle/>
          <a:p>
            <a:r>
              <a:rPr lang="en-US" sz="3200" dirty="0">
                <a:latin typeface="Arial Black" panose="020B0A04020102020204" pitchFamily="34" charset="0"/>
              </a:rPr>
              <a:t>Data Pre-processing :-</a:t>
            </a:r>
            <a:endParaRPr lang="en-IN" sz="3200" dirty="0">
              <a:latin typeface="Arial Black" panose="020B0A04020102020204" pitchFamily="34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77C53AB-9753-44DF-85A6-95A5EBDD31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945" y="815436"/>
            <a:ext cx="8946541" cy="675094"/>
          </a:xfrm>
        </p:spPr>
        <p:txBody>
          <a:bodyPr/>
          <a:lstStyle/>
          <a:p>
            <a:r>
              <a:rPr lang="en-US" sz="1800" dirty="0"/>
              <a:t>Dataset present in the form of sparse matrix with 132 columns, so we grouped each 12 features as 1 features.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88014B-2487-425C-AD1B-A0231CE205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62" y="1536827"/>
            <a:ext cx="6579333" cy="249314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5D8FA2B-CA84-4BD6-9FCD-13B59FF942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0015" y="4180322"/>
            <a:ext cx="5780125" cy="2599474"/>
          </a:xfrm>
          <a:prstGeom prst="rect">
            <a:avLst/>
          </a:prstGeom>
        </p:spPr>
      </p:pic>
      <p:pic>
        <p:nvPicPr>
          <p:cNvPr id="13" name="Graphic 12" descr="Arrow Slight curve">
            <a:extLst>
              <a:ext uri="{FF2B5EF4-FFF2-40B4-BE49-F238E27FC236}">
                <a16:creationId xmlns:a16="http://schemas.microsoft.com/office/drawing/2014/main" id="{F1BC2AE9-5968-4C7C-964F-43A78EF402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810456">
            <a:off x="3207683" y="4258525"/>
            <a:ext cx="759576" cy="759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3082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4B9C8-B095-4772-970D-DD382349A7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992" y="225206"/>
            <a:ext cx="5986634" cy="683624"/>
          </a:xfrm>
        </p:spPr>
        <p:txBody>
          <a:bodyPr>
            <a:normAutofit fontScale="90000"/>
          </a:bodyPr>
          <a:lstStyle/>
          <a:p>
            <a:r>
              <a:rPr lang="en-US" sz="3200" dirty="0">
                <a:latin typeface="Arial Black" panose="020B0A04020102020204" pitchFamily="34" charset="0"/>
              </a:rPr>
              <a:t>Overall Methodology :-</a:t>
            </a:r>
            <a:endParaRPr lang="en-IN" sz="3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B4F038-5A34-4C69-9E4C-A1D5ED1FEB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350" y="1137383"/>
            <a:ext cx="2886751" cy="153275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C8BA273-B634-4DE3-A4D6-DC8B1624AA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9088" y="1889174"/>
            <a:ext cx="1141013" cy="151457"/>
          </a:xfrm>
          <a:prstGeom prst="rect">
            <a:avLst/>
          </a:prstGeom>
        </p:spPr>
      </p:pic>
      <p:pic>
        <p:nvPicPr>
          <p:cNvPr id="13" name="Graphic 12" descr="Arrow Slight curve">
            <a:extLst>
              <a:ext uri="{FF2B5EF4-FFF2-40B4-BE49-F238E27FC236}">
                <a16:creationId xmlns:a16="http://schemas.microsoft.com/office/drawing/2014/main" id="{17F0058D-5C61-4956-8519-B2F13830A5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11742" y="1476967"/>
            <a:ext cx="759576" cy="759576"/>
          </a:xfrm>
          <a:prstGeom prst="rect">
            <a:avLst/>
          </a:prstGeom>
        </p:spPr>
      </p:pic>
      <p:pic>
        <p:nvPicPr>
          <p:cNvPr id="16" name="Graphic 15" descr="Arrow Slight curve">
            <a:extLst>
              <a:ext uri="{FF2B5EF4-FFF2-40B4-BE49-F238E27FC236}">
                <a16:creationId xmlns:a16="http://schemas.microsoft.com/office/drawing/2014/main" id="{2F395B96-187F-4393-AE1B-E5B6F76C79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03056" y="1430720"/>
            <a:ext cx="759576" cy="759576"/>
          </a:xfrm>
          <a:prstGeom prst="rect">
            <a:avLst/>
          </a:prstGeom>
        </p:spPr>
      </p:pic>
      <p:pic>
        <p:nvPicPr>
          <p:cNvPr id="20" name="Graphic 19" descr="Arrow Slight curve">
            <a:extLst>
              <a:ext uri="{FF2B5EF4-FFF2-40B4-BE49-F238E27FC236}">
                <a16:creationId xmlns:a16="http://schemas.microsoft.com/office/drawing/2014/main" id="{418A1415-FA50-4D09-A774-171941F2F5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943728">
            <a:off x="9447662" y="2756417"/>
            <a:ext cx="759576" cy="75957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A7C9C2A-DDC7-4B76-9F89-0ABD8E218C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0387" y="3526296"/>
            <a:ext cx="2925260" cy="1999401"/>
          </a:xfrm>
          <a:prstGeom prst="rect">
            <a:avLst/>
          </a:prstGeom>
        </p:spPr>
      </p:pic>
      <p:pic>
        <p:nvPicPr>
          <p:cNvPr id="23" name="Graphic 22" descr="Arrow Slight curve">
            <a:extLst>
              <a:ext uri="{FF2B5EF4-FFF2-40B4-BE49-F238E27FC236}">
                <a16:creationId xmlns:a16="http://schemas.microsoft.com/office/drawing/2014/main" id="{43262A36-FC5D-435B-974B-7A5D8389FF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8808780">
            <a:off x="8154872" y="4783745"/>
            <a:ext cx="759576" cy="75957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6CB575FC-0D7B-4E66-922B-79EC27B304F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7052" y="4282723"/>
            <a:ext cx="3102968" cy="1999401"/>
          </a:xfrm>
          <a:prstGeom prst="rect">
            <a:avLst/>
          </a:prstGeom>
        </p:spPr>
      </p:pic>
      <p:pic>
        <p:nvPicPr>
          <p:cNvPr id="26" name="Graphic 25" descr="Arrow Slight curve">
            <a:extLst>
              <a:ext uri="{FF2B5EF4-FFF2-40B4-BE49-F238E27FC236}">
                <a16:creationId xmlns:a16="http://schemas.microsoft.com/office/drawing/2014/main" id="{27567D17-514C-40CD-96F6-8C1A41CC70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315885">
            <a:off x="3793694" y="4687354"/>
            <a:ext cx="759576" cy="759576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F585FD65-ECC3-4949-87D0-5AE6114F909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804" y="4817369"/>
            <a:ext cx="2980341" cy="4995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258CBCB-0700-4D67-B8EE-4ABD4FF58D4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2959" y="1195166"/>
            <a:ext cx="2026845" cy="19902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9CDF716-7216-4A8C-98AF-D79D009A05A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9106" y="1061404"/>
            <a:ext cx="2990487" cy="1684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9527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D439B3-5B8E-40D1-A4F1-981D09698B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702" y="346187"/>
            <a:ext cx="7157360" cy="701378"/>
          </a:xfrm>
        </p:spPr>
        <p:txBody>
          <a:bodyPr/>
          <a:lstStyle/>
          <a:p>
            <a:r>
              <a:rPr lang="en-US" sz="3200" dirty="0">
                <a:latin typeface="Arial Black" panose="020B0A04020102020204" pitchFamily="34" charset="0"/>
              </a:rPr>
              <a:t>Deploy using GUI :-</a:t>
            </a:r>
            <a:endParaRPr lang="en-IN" sz="3200" dirty="0"/>
          </a:p>
        </p:txBody>
      </p:sp>
      <p:pic>
        <p:nvPicPr>
          <p:cNvPr id="3" name="GUI_video">
            <a:hlinkClick r:id="" action="ppaction://media"/>
            <a:extLst>
              <a:ext uri="{FF2B5EF4-FFF2-40B4-BE49-F238E27FC236}">
                <a16:creationId xmlns:a16="http://schemas.microsoft.com/office/drawing/2014/main" id="{FE171676-0BC8-4D78-B6E4-DB19E37C573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94804" y="1047565"/>
            <a:ext cx="9507986" cy="5348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251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42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603B418-B3E5-4969-9154-1CD76E0A22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992" y="429393"/>
            <a:ext cx="8453534" cy="683624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Arial Black" panose="020B0A04020102020204" pitchFamily="34" charset="0"/>
              </a:rPr>
              <a:t>Conclusion and future work:-</a:t>
            </a:r>
            <a:endParaRPr lang="en-IN" sz="3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E8672A-CF2F-436C-B043-C56431915E99}"/>
              </a:ext>
            </a:extLst>
          </p:cNvPr>
          <p:cNvSpPr txBox="1"/>
          <p:nvPr/>
        </p:nvSpPr>
        <p:spPr>
          <a:xfrm>
            <a:off x="435005" y="1402672"/>
            <a:ext cx="968553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TYPE OF MODEL CAN BE VERY EFFECTIVE AND CAN HELP MANY TO AVOID THE EMERGENCY SITUATION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TAKING FORWARD THIS PROJECT, WE CAN ALSO BUILD A WEBSITE WITH USEFUL ADDED FEATURES.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HISTORY GRAPH, CAN BE USED TO SHOW IMPROVEMENT IN PATIENT HEALTH CONDITION.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AUTO MAIL SENDING OPTION TO FIX THE APPOINTMENT WITH CONCERNED CONSULTANT.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603881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D1FF05-93E6-44DB-9F8E-F6F884B611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71809" y="463816"/>
            <a:ext cx="8946541" cy="4232471"/>
          </a:xfrm>
        </p:spPr>
        <p:txBody>
          <a:bodyPr>
            <a:normAutofit/>
          </a:bodyPr>
          <a:lstStyle/>
          <a:p>
            <a:pPr marL="274320" indent="-274320">
              <a:buNone/>
              <a:defRPr/>
            </a:pPr>
            <a:endParaRPr lang="en-US" altLang="zh-TW" dirty="0"/>
          </a:p>
          <a:p>
            <a:pPr marL="274320" indent="-274320">
              <a:buNone/>
              <a:defRPr/>
            </a:pPr>
            <a:endParaRPr lang="en-US" altLang="zh-TW" dirty="0"/>
          </a:p>
          <a:p>
            <a:pPr marL="274320" indent="-274320">
              <a:buNone/>
              <a:defRPr/>
            </a:pPr>
            <a:endParaRPr lang="en-US" altLang="zh-TW" dirty="0"/>
          </a:p>
          <a:p>
            <a:pPr marL="274320" indent="-274320" algn="ctr">
              <a:buNone/>
              <a:defRPr/>
            </a:pPr>
            <a:r>
              <a:rPr lang="en-US" altLang="zh-TW" sz="4400" i="1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0000"/>
                </a:solidFill>
                <a:effectLst>
                  <a:glow rad="228600">
                    <a:srgbClr val="99CCFF"/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Thank you very much!</a:t>
            </a:r>
          </a:p>
          <a:p>
            <a:pPr marL="274320" indent="-274320" algn="ctr">
              <a:buNone/>
              <a:defRPr/>
            </a:pPr>
            <a:r>
              <a:rPr lang="en-US" altLang="zh-TW" sz="4000" b="1" i="1" dirty="0">
                <a:ln w="24500" cmpd="dbl">
                  <a:solidFill>
                    <a:schemeClr val="accent2">
                      <a:shade val="85000"/>
                      <a:satMod val="155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2">
                        <a:tint val="10000"/>
                        <a:satMod val="155000"/>
                      </a:schemeClr>
                    </a:gs>
                    <a:gs pos="60000">
                      <a:schemeClr val="accent2">
                        <a:tint val="30000"/>
                        <a:satMod val="155000"/>
                      </a:schemeClr>
                    </a:gs>
                    <a:gs pos="100000">
                      <a:schemeClr val="accent2">
                        <a:tint val="73000"/>
                        <a:satMod val="155000"/>
                      </a:schemeClr>
                    </a:gs>
                  </a:gsLst>
                  <a:lin ang="5400000"/>
                </a:gradFill>
                <a:effectLst>
                  <a:outerShdw blurRad="38100" dist="38100" dir="7020000" algn="tl">
                    <a:srgbClr val="000000">
                      <a:alpha val="35000"/>
                    </a:srgbClr>
                  </a:outerShdw>
                </a:effectLst>
              </a:rPr>
              <a:t>Q &amp; A</a:t>
            </a:r>
            <a:endParaRPr lang="zh-TW" altLang="en-US" sz="4000" b="1" i="1" dirty="0">
              <a:ln w="24500" cmpd="dbl">
                <a:solidFill>
                  <a:schemeClr val="accent2">
                    <a:shade val="85000"/>
                    <a:satMod val="155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2">
                      <a:tint val="10000"/>
                      <a:satMod val="155000"/>
                    </a:schemeClr>
                  </a:gs>
                  <a:gs pos="60000">
                    <a:schemeClr val="accent2">
                      <a:tint val="30000"/>
                      <a:satMod val="155000"/>
                    </a:schemeClr>
                  </a:gs>
                  <a:gs pos="100000">
                    <a:schemeClr val="accent2">
                      <a:tint val="73000"/>
                      <a:satMod val="155000"/>
                    </a:schemeClr>
                  </a:gs>
                </a:gsLst>
                <a:lin ang="5400000"/>
              </a:gradFill>
              <a:effectLst>
                <a:outerShdw blurRad="38100" dist="38100" dir="7020000" algn="tl">
                  <a:srgbClr val="000000">
                    <a:alpha val="35000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TM03457485[[fn=Mesh]]</Template>
  <TotalTime>373</TotalTime>
  <Words>284</Words>
  <Application>Microsoft Office PowerPoint</Application>
  <PresentationFormat>Widescreen</PresentationFormat>
  <Paragraphs>38</Paragraphs>
  <Slides>9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Algerian</vt:lpstr>
      <vt:lpstr>Arial</vt:lpstr>
      <vt:lpstr>Arial Black</vt:lpstr>
      <vt:lpstr>Arial Unicode MS</vt:lpstr>
      <vt:lpstr>Calibri</vt:lpstr>
      <vt:lpstr>Century Gothic</vt:lpstr>
      <vt:lpstr>Mesh</vt:lpstr>
      <vt:lpstr>PowerPoint Presentation</vt:lpstr>
      <vt:lpstr>Problem Definition :-</vt:lpstr>
      <vt:lpstr>Resource/dataset :-</vt:lpstr>
      <vt:lpstr>Working :-</vt:lpstr>
      <vt:lpstr>Data Pre-processing :-</vt:lpstr>
      <vt:lpstr>Overall Methodology :-</vt:lpstr>
      <vt:lpstr>Deploy using GUI :-</vt:lpstr>
      <vt:lpstr>Conclusion and future work:-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Sagar Kumar</dc:creator>
  <cp:lastModifiedBy>Sagar Kumar</cp:lastModifiedBy>
  <cp:revision>42</cp:revision>
  <dcterms:created xsi:type="dcterms:W3CDTF">2021-05-19T03:42:42Z</dcterms:created>
  <dcterms:modified xsi:type="dcterms:W3CDTF">2021-06-18T18:47:02Z</dcterms:modified>
</cp:coreProperties>
</file>